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dec Pro" charset="1" panose="00000500000000000000"/>
      <p:regular r:id="rId10"/>
    </p:embeddedFont>
    <p:embeddedFont>
      <p:font typeface="Codec Pro Bold" charset="1" panose="00000600000000000000"/>
      <p:regular r:id="rId11"/>
    </p:embeddedFont>
    <p:embeddedFont>
      <p:font typeface="Codec Pro Thin" charset="1" panose="00000200000000000000"/>
      <p:regular r:id="rId12"/>
    </p:embeddedFont>
    <p:embeddedFont>
      <p:font typeface="Codec Pro Light" charset="1" panose="00000300000000000000"/>
      <p:regular r:id="rId13"/>
    </p:embeddedFont>
    <p:embeddedFont>
      <p:font typeface="Codec Pro Ultra-Bold" charset="1" panose="00000700000000000000"/>
      <p:regular r:id="rId14"/>
    </p:embeddedFont>
    <p:embeddedFont>
      <p:font typeface="Codec Pro Heavy" charset="1" panose="00000A00000000000000"/>
      <p:regular r:id="rId15"/>
    </p:embeddedFont>
    <p:embeddedFont>
      <p:font typeface="Open Sauce" charset="1" panose="00000500000000000000"/>
      <p:regular r:id="rId16"/>
    </p:embeddedFont>
    <p:embeddedFont>
      <p:font typeface="Open Sauce Bold" charset="1" panose="00000800000000000000"/>
      <p:regular r:id="rId17"/>
    </p:embeddedFont>
    <p:embeddedFont>
      <p:font typeface="Open Sauce Italics" charset="1" panose="00000500000000000000"/>
      <p:regular r:id="rId18"/>
    </p:embeddedFont>
    <p:embeddedFont>
      <p:font typeface="Open Sauce Bold Italics" charset="1" panose="00000800000000000000"/>
      <p:regular r:id="rId19"/>
    </p:embeddedFont>
    <p:embeddedFont>
      <p:font typeface="Open Sauce Light" charset="1" panose="00000400000000000000"/>
      <p:regular r:id="rId20"/>
    </p:embeddedFont>
    <p:embeddedFont>
      <p:font typeface="Open Sauce Light Italics" charset="1" panose="00000400000000000000"/>
      <p:regular r:id="rId21"/>
    </p:embeddedFont>
    <p:embeddedFont>
      <p:font typeface="Open Sauce Medium" charset="1" panose="00000600000000000000"/>
      <p:regular r:id="rId22"/>
    </p:embeddedFont>
    <p:embeddedFont>
      <p:font typeface="Open Sauce Medium Italics" charset="1" panose="00000600000000000000"/>
      <p:regular r:id="rId23"/>
    </p:embeddedFont>
    <p:embeddedFont>
      <p:font typeface="Open Sauce Semi-Bold" charset="1" panose="00000700000000000000"/>
      <p:regular r:id="rId24"/>
    </p:embeddedFont>
    <p:embeddedFont>
      <p:font typeface="Open Sauce Semi-Bold Italics" charset="1" panose="00000700000000000000"/>
      <p:regular r:id="rId25"/>
    </p:embeddedFont>
    <p:embeddedFont>
      <p:font typeface="Open Sauce Heavy" charset="1" panose="00000A00000000000000"/>
      <p:regular r:id="rId26"/>
    </p:embeddedFont>
    <p:embeddedFont>
      <p:font typeface="Open Sauce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huggingface.co/course/chapter4/2?fw=pt" TargetMode="External" Type="http://schemas.openxmlformats.org/officeDocument/2006/relationships/hyperlink"/><Relationship Id="rId11" Target="https://huggingface.co/course/chapter4/2?fw=pt" TargetMode="External" Type="http://schemas.openxmlformats.org/officeDocument/2006/relationships/hyperlink"/><Relationship Id="rId12" Target="https://huggingface.co/course/chapter4/2?fw=pt" TargetMode="External" Type="http://schemas.openxmlformats.org/officeDocument/2006/relationships/hyperlink"/><Relationship Id="rId13" Target="https://huggingface.co/course/chapter4/2?fw=pt" TargetMode="External" Type="http://schemas.openxmlformats.org/officeDocument/2006/relationships/hyperlink"/><Relationship Id="rId14" Target="https://huggingface.co/course/chapter4/2?fw=pt" TargetMode="External" Type="http://schemas.openxmlformats.org/officeDocument/2006/relationships/hyperlink"/><Relationship Id="rId15" Target="https://huggingface.co/course/chapter4/2?fw=pt" TargetMode="External" Type="http://schemas.openxmlformats.org/officeDocument/2006/relationships/hyperlink"/><Relationship Id="rId2" Target="https://huggingface.co/" TargetMode="External" Type="http://schemas.openxmlformats.org/officeDocument/2006/relationships/hyperlink"/><Relationship Id="rId3" Target="https://www.makeuseof.com/what-is-hugging-face-and-what-is-it-used-for/" TargetMode="External" Type="http://schemas.openxmlformats.org/officeDocument/2006/relationships/hyperlink"/><Relationship Id="rId4" Target="https://arxiv.org/abs/2211.15583" TargetMode="External" Type="http://schemas.openxmlformats.org/officeDocument/2006/relationships/hyperlink"/><Relationship Id="rId5" Target="https://arxiv.org/abs/2106.07139" TargetMode="External" Type="http://schemas.openxmlformats.org/officeDocument/2006/relationships/hyperlink"/><Relationship Id="rId6" Target="https://huggingface.co/transformers/v3.3.1/pretrained_models.html" TargetMode="External" Type="http://schemas.openxmlformats.org/officeDocument/2006/relationships/hyperlink"/><Relationship Id="rId7" Target="https://huggingface.co/course/chapter4/2?fw=pt" TargetMode="External" Type="http://schemas.openxmlformats.org/officeDocument/2006/relationships/hyperlink"/><Relationship Id="rId8" Target="https://huggingface.co/course/chapter4/2?fw=pt" TargetMode="External" Type="http://schemas.openxmlformats.org/officeDocument/2006/relationships/hyperlink"/><Relationship Id="rId9" Target="https://huggingface.co/course/chapter4/2?fw=pt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https://discuss.huggingface.co/t/citing-crediting-language-models/8877" TargetMode="External" Type="http://schemas.openxmlformats.org/officeDocument/2006/relationships/hyperlink"/><Relationship Id="rId5" Target="https://huggingface.co/docs/huggingface_hub/package_reference/inference_client" TargetMode="External" Type="http://schemas.openxmlformats.org/officeDocument/2006/relationships/hyperlink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9063" y="0"/>
                  </a:moveTo>
                  <a:lnTo>
                    <a:pt x="4265663" y="0"/>
                  </a:lnTo>
                  <a:cubicBezTo>
                    <a:pt x="4268067" y="0"/>
                    <a:pt x="4270372" y="955"/>
                    <a:pt x="4272071" y="2654"/>
                  </a:cubicBezTo>
                  <a:cubicBezTo>
                    <a:pt x="4273771" y="4354"/>
                    <a:pt x="4274726" y="6659"/>
                    <a:pt x="4274726" y="9063"/>
                  </a:cubicBezTo>
                  <a:lnTo>
                    <a:pt x="4274726" y="2158404"/>
                  </a:lnTo>
                  <a:cubicBezTo>
                    <a:pt x="4274726" y="2160807"/>
                    <a:pt x="4273771" y="2163113"/>
                    <a:pt x="4272071" y="2164812"/>
                  </a:cubicBezTo>
                  <a:cubicBezTo>
                    <a:pt x="4270372" y="2166512"/>
                    <a:pt x="4268067" y="2167467"/>
                    <a:pt x="4265663" y="2167467"/>
                  </a:cubicBezTo>
                  <a:lnTo>
                    <a:pt x="9063" y="2167467"/>
                  </a:lnTo>
                  <a:cubicBezTo>
                    <a:pt x="6659" y="2167467"/>
                    <a:pt x="4354" y="2166512"/>
                    <a:pt x="2654" y="2164812"/>
                  </a:cubicBezTo>
                  <a:cubicBezTo>
                    <a:pt x="955" y="2163113"/>
                    <a:pt x="0" y="2160807"/>
                    <a:pt x="0" y="2158404"/>
                  </a:cubicBezTo>
                  <a:lnTo>
                    <a:pt x="0" y="9063"/>
                  </a:lnTo>
                  <a:cubicBezTo>
                    <a:pt x="0" y="6659"/>
                    <a:pt x="955" y="4354"/>
                    <a:pt x="2654" y="2654"/>
                  </a:cubicBezTo>
                  <a:cubicBezTo>
                    <a:pt x="4354" y="955"/>
                    <a:pt x="6659" y="0"/>
                    <a:pt x="90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02465" y="3653847"/>
            <a:ext cx="13883070" cy="212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74"/>
              </a:lnSpc>
            </a:pPr>
            <a:r>
              <a:rPr lang="en-US" sz="12811">
                <a:solidFill>
                  <a:srgbClr val="084C6E"/>
                </a:solidFill>
                <a:latin typeface="Codec Pro Bold"/>
              </a:rPr>
              <a:t>HUGGING FACE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059408" y="1225269"/>
            <a:ext cx="614087" cy="594839"/>
          </a:xfrm>
          <a:custGeom>
            <a:avLst/>
            <a:gdLst/>
            <a:ahLst/>
            <a:cxnLst/>
            <a:rect r="r" b="b" t="t" l="l"/>
            <a:pathLst>
              <a:path h="594839" w="614087">
                <a:moveTo>
                  <a:pt x="0" y="0"/>
                </a:moveTo>
                <a:lnTo>
                  <a:pt x="614087" y="0"/>
                </a:lnTo>
                <a:lnTo>
                  <a:pt x="614087" y="594838"/>
                </a:lnTo>
                <a:lnTo>
                  <a:pt x="0" y="594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25158" y="6831885"/>
            <a:ext cx="6637684" cy="12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 spc="-47">
                <a:solidFill>
                  <a:srgbClr val="084C6E"/>
                </a:solidFill>
                <a:latin typeface="Codec Pro"/>
              </a:rPr>
              <a:t>Presented by: </a:t>
            </a:r>
          </a:p>
          <a:p>
            <a:pPr algn="ctr">
              <a:lnSpc>
                <a:spcPts val="3313"/>
              </a:lnSpc>
            </a:pPr>
            <a:r>
              <a:rPr lang="en-US" sz="2366" spc="-47">
                <a:solidFill>
                  <a:srgbClr val="084C6E"/>
                </a:solidFill>
                <a:latin typeface="Codec Pro"/>
              </a:rPr>
              <a:t>Isariya Triampetch (21224535)</a:t>
            </a:r>
          </a:p>
          <a:p>
            <a:pPr algn="ctr">
              <a:lnSpc>
                <a:spcPts val="3313"/>
              </a:lnSpc>
            </a:pPr>
            <a:r>
              <a:rPr lang="en-US" sz="2366" spc="-47">
                <a:solidFill>
                  <a:srgbClr val="084C6E"/>
                </a:solidFill>
                <a:latin typeface="Codec Pro"/>
              </a:rPr>
              <a:t>Pichaya Detchwongchaikul (21224052)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753329" y="1379968"/>
            <a:ext cx="1240428" cy="294111"/>
            <a:chOff x="0" y="0"/>
            <a:chExt cx="1653904" cy="39214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392148" cy="392148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</p:grpSp>
      <p:sp>
        <p:nvSpPr>
          <p:cNvPr name="AutoShape 18" id="18"/>
          <p:cNvSpPr/>
          <p:nvPr/>
        </p:nvSpPr>
        <p:spPr>
          <a:xfrm>
            <a:off x="1247028" y="1965559"/>
            <a:ext cx="15822467" cy="0"/>
          </a:xfrm>
          <a:prstGeom prst="line">
            <a:avLst/>
          </a:prstGeom>
          <a:ln cap="flat" w="28575">
            <a:solidFill>
              <a:srgbClr val="084C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6349806" y="1225269"/>
            <a:ext cx="603509" cy="603509"/>
          </a:xfrm>
          <a:custGeom>
            <a:avLst/>
            <a:gdLst/>
            <a:ahLst/>
            <a:cxnLst/>
            <a:rect r="r" b="b" t="t" l="l"/>
            <a:pathLst>
              <a:path h="603509" w="603509">
                <a:moveTo>
                  <a:pt x="0" y="0"/>
                </a:moveTo>
                <a:lnTo>
                  <a:pt x="603510" y="0"/>
                </a:lnTo>
                <a:lnTo>
                  <a:pt x="603510" y="603509"/>
                </a:lnTo>
                <a:lnTo>
                  <a:pt x="0" y="603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255632" y="1225269"/>
            <a:ext cx="603509" cy="603509"/>
          </a:xfrm>
          <a:custGeom>
            <a:avLst/>
            <a:gdLst/>
            <a:ahLst/>
            <a:cxnLst/>
            <a:rect r="r" b="b" t="t" l="l"/>
            <a:pathLst>
              <a:path h="603509" w="603509">
                <a:moveTo>
                  <a:pt x="603509" y="0"/>
                </a:moveTo>
                <a:lnTo>
                  <a:pt x="0" y="0"/>
                </a:lnTo>
                <a:lnTo>
                  <a:pt x="0" y="603509"/>
                </a:lnTo>
                <a:lnTo>
                  <a:pt x="603509" y="603509"/>
                </a:lnTo>
                <a:lnTo>
                  <a:pt x="6035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202465" y="5388494"/>
            <a:ext cx="1388307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084C6E"/>
                </a:solidFill>
                <a:latin typeface="Codec Pro Bold"/>
              </a:rPr>
              <a:t>Llama-2-7b-chat-hf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07353" y="2281534"/>
            <a:ext cx="3949286" cy="607957"/>
            <a:chOff x="0" y="0"/>
            <a:chExt cx="1626782" cy="2504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26782" cy="250428"/>
            </a:xfrm>
            <a:custGeom>
              <a:avLst/>
              <a:gdLst/>
              <a:ahLst/>
              <a:cxnLst/>
              <a:rect r="r" b="b" t="t" l="l"/>
              <a:pathLst>
                <a:path h="250428" w="1626782">
                  <a:moveTo>
                    <a:pt x="123501" y="0"/>
                  </a:moveTo>
                  <a:lnTo>
                    <a:pt x="1503280" y="0"/>
                  </a:lnTo>
                  <a:cubicBezTo>
                    <a:pt x="1536035" y="0"/>
                    <a:pt x="1567448" y="13012"/>
                    <a:pt x="1590609" y="36173"/>
                  </a:cubicBezTo>
                  <a:cubicBezTo>
                    <a:pt x="1613770" y="59334"/>
                    <a:pt x="1626782" y="90747"/>
                    <a:pt x="1626782" y="123501"/>
                  </a:cubicBezTo>
                  <a:lnTo>
                    <a:pt x="1626782" y="126927"/>
                  </a:lnTo>
                  <a:cubicBezTo>
                    <a:pt x="1626782" y="195135"/>
                    <a:pt x="1571488" y="250428"/>
                    <a:pt x="1503280" y="250428"/>
                  </a:cubicBezTo>
                  <a:lnTo>
                    <a:pt x="123501" y="250428"/>
                  </a:lnTo>
                  <a:cubicBezTo>
                    <a:pt x="55293" y="250428"/>
                    <a:pt x="0" y="195135"/>
                    <a:pt x="0" y="126927"/>
                  </a:cubicBezTo>
                  <a:lnTo>
                    <a:pt x="0" y="123501"/>
                  </a:lnTo>
                  <a:cubicBezTo>
                    <a:pt x="0" y="55293"/>
                    <a:pt x="55293" y="0"/>
                    <a:pt x="1235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7C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rnd">
              <a:solidFill>
                <a:srgbClr val="084C6E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626782" cy="31710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marL="0" indent="0" lvl="0">
                <a:lnSpc>
                  <a:spcPts val="3753"/>
                </a:lnSpc>
                <a:spcBef>
                  <a:spcPct val="0"/>
                </a:spcBef>
              </a:pPr>
              <a:r>
                <a:rPr lang="en-US" sz="2502" spc="155">
                  <a:solidFill>
                    <a:srgbClr val="084C6E"/>
                  </a:solidFill>
                  <a:latin typeface="Open Sauce"/>
                </a:rPr>
                <a:t>   CSV File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766847" y="2347426"/>
            <a:ext cx="476171" cy="476171"/>
          </a:xfrm>
          <a:custGeom>
            <a:avLst/>
            <a:gdLst/>
            <a:ahLst/>
            <a:cxnLst/>
            <a:rect r="r" b="b" t="t" l="l"/>
            <a:pathLst>
              <a:path h="476171" w="476171">
                <a:moveTo>
                  <a:pt x="0" y="0"/>
                </a:moveTo>
                <a:lnTo>
                  <a:pt x="476171" y="0"/>
                </a:lnTo>
                <a:lnTo>
                  <a:pt x="476171" y="476171"/>
                </a:lnTo>
                <a:lnTo>
                  <a:pt x="0" y="4761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97256" y="2363717"/>
            <a:ext cx="449111" cy="449111"/>
          </a:xfrm>
          <a:custGeom>
            <a:avLst/>
            <a:gdLst/>
            <a:ahLst/>
            <a:cxnLst/>
            <a:rect r="r" b="b" t="t" l="l"/>
            <a:pathLst>
              <a:path h="449111" w="449111">
                <a:moveTo>
                  <a:pt x="0" y="0"/>
                </a:moveTo>
                <a:lnTo>
                  <a:pt x="449111" y="0"/>
                </a:lnTo>
                <a:lnTo>
                  <a:pt x="449111" y="449112"/>
                </a:lnTo>
                <a:lnTo>
                  <a:pt x="0" y="4491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8762" y="3127407"/>
            <a:ext cx="7252340" cy="6486697"/>
          </a:xfrm>
          <a:custGeom>
            <a:avLst/>
            <a:gdLst/>
            <a:ahLst/>
            <a:cxnLst/>
            <a:rect r="r" b="b" t="t" l="l"/>
            <a:pathLst>
              <a:path h="6486697" w="7252340">
                <a:moveTo>
                  <a:pt x="0" y="0"/>
                </a:moveTo>
                <a:lnTo>
                  <a:pt x="7252340" y="0"/>
                </a:lnTo>
                <a:lnTo>
                  <a:pt x="7252340" y="6486697"/>
                </a:lnTo>
                <a:lnTo>
                  <a:pt x="0" y="64866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4644291"/>
            <a:ext cx="8432566" cy="3452929"/>
          </a:xfrm>
          <a:custGeom>
            <a:avLst/>
            <a:gdLst/>
            <a:ahLst/>
            <a:cxnLst/>
            <a:rect r="r" b="b" t="t" l="l"/>
            <a:pathLst>
              <a:path h="3452929" w="8432566">
                <a:moveTo>
                  <a:pt x="0" y="0"/>
                </a:moveTo>
                <a:lnTo>
                  <a:pt x="8432566" y="0"/>
                </a:lnTo>
                <a:lnTo>
                  <a:pt x="8432566" y="3452929"/>
                </a:lnTo>
                <a:lnTo>
                  <a:pt x="0" y="34529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15411" y="962025"/>
            <a:ext cx="10457178" cy="66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48"/>
              </a:lnSpc>
              <a:spcBef>
                <a:spcPct val="0"/>
              </a:spcBef>
            </a:pPr>
            <a:r>
              <a:rPr lang="en-US" sz="3956">
                <a:solidFill>
                  <a:srgbClr val="084C6E"/>
                </a:solidFill>
                <a:latin typeface="Codec Pro Bold"/>
              </a:rPr>
              <a:t>KNN AND SVM TRAIN BY USING LLAMA-2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07353" y="2281534"/>
            <a:ext cx="3949286" cy="607957"/>
            <a:chOff x="0" y="0"/>
            <a:chExt cx="1626782" cy="2504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26782" cy="250428"/>
            </a:xfrm>
            <a:custGeom>
              <a:avLst/>
              <a:gdLst/>
              <a:ahLst/>
              <a:cxnLst/>
              <a:rect r="r" b="b" t="t" l="l"/>
              <a:pathLst>
                <a:path h="250428" w="1626782">
                  <a:moveTo>
                    <a:pt x="123501" y="0"/>
                  </a:moveTo>
                  <a:lnTo>
                    <a:pt x="1503280" y="0"/>
                  </a:lnTo>
                  <a:cubicBezTo>
                    <a:pt x="1536035" y="0"/>
                    <a:pt x="1567448" y="13012"/>
                    <a:pt x="1590609" y="36173"/>
                  </a:cubicBezTo>
                  <a:cubicBezTo>
                    <a:pt x="1613770" y="59334"/>
                    <a:pt x="1626782" y="90747"/>
                    <a:pt x="1626782" y="123501"/>
                  </a:cubicBezTo>
                  <a:lnTo>
                    <a:pt x="1626782" y="126927"/>
                  </a:lnTo>
                  <a:cubicBezTo>
                    <a:pt x="1626782" y="195135"/>
                    <a:pt x="1571488" y="250428"/>
                    <a:pt x="1503280" y="250428"/>
                  </a:cubicBezTo>
                  <a:lnTo>
                    <a:pt x="123501" y="250428"/>
                  </a:lnTo>
                  <a:cubicBezTo>
                    <a:pt x="55293" y="250428"/>
                    <a:pt x="0" y="195135"/>
                    <a:pt x="0" y="126927"/>
                  </a:cubicBezTo>
                  <a:lnTo>
                    <a:pt x="0" y="123501"/>
                  </a:lnTo>
                  <a:cubicBezTo>
                    <a:pt x="0" y="55293"/>
                    <a:pt x="55293" y="0"/>
                    <a:pt x="1235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7C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rnd">
              <a:solidFill>
                <a:srgbClr val="084C6E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626782" cy="31710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marL="0" indent="0" lvl="0">
                <a:lnSpc>
                  <a:spcPts val="3753"/>
                </a:lnSpc>
                <a:spcBef>
                  <a:spcPct val="0"/>
                </a:spcBef>
              </a:pPr>
              <a:r>
                <a:rPr lang="en-US" sz="2502" spc="155">
                  <a:solidFill>
                    <a:srgbClr val="084C6E"/>
                  </a:solidFill>
                  <a:latin typeface="Open Sauce"/>
                </a:rPr>
                <a:t>   API Key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766847" y="2347426"/>
            <a:ext cx="476171" cy="476171"/>
          </a:xfrm>
          <a:custGeom>
            <a:avLst/>
            <a:gdLst/>
            <a:ahLst/>
            <a:cxnLst/>
            <a:rect r="r" b="b" t="t" l="l"/>
            <a:pathLst>
              <a:path h="476171" w="476171">
                <a:moveTo>
                  <a:pt x="0" y="0"/>
                </a:moveTo>
                <a:lnTo>
                  <a:pt x="476171" y="0"/>
                </a:lnTo>
                <a:lnTo>
                  <a:pt x="476171" y="476171"/>
                </a:lnTo>
                <a:lnTo>
                  <a:pt x="0" y="4761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97256" y="2363717"/>
            <a:ext cx="449111" cy="449111"/>
          </a:xfrm>
          <a:custGeom>
            <a:avLst/>
            <a:gdLst/>
            <a:ahLst/>
            <a:cxnLst/>
            <a:rect r="r" b="b" t="t" l="l"/>
            <a:pathLst>
              <a:path h="449111" w="449111">
                <a:moveTo>
                  <a:pt x="0" y="0"/>
                </a:moveTo>
                <a:lnTo>
                  <a:pt x="449111" y="0"/>
                </a:lnTo>
                <a:lnTo>
                  <a:pt x="449111" y="449112"/>
                </a:lnTo>
                <a:lnTo>
                  <a:pt x="0" y="4491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6271" y="3291913"/>
            <a:ext cx="7986665" cy="5873365"/>
          </a:xfrm>
          <a:custGeom>
            <a:avLst/>
            <a:gdLst/>
            <a:ahLst/>
            <a:cxnLst/>
            <a:rect r="r" b="b" t="t" l="l"/>
            <a:pathLst>
              <a:path h="5873365" w="7986665">
                <a:moveTo>
                  <a:pt x="0" y="0"/>
                </a:moveTo>
                <a:lnTo>
                  <a:pt x="7986665" y="0"/>
                </a:lnTo>
                <a:lnTo>
                  <a:pt x="7986665" y="5873365"/>
                </a:lnTo>
                <a:lnTo>
                  <a:pt x="0" y="58733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0197" b="-158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74970" y="3545657"/>
            <a:ext cx="8001597" cy="5458899"/>
          </a:xfrm>
          <a:custGeom>
            <a:avLst/>
            <a:gdLst/>
            <a:ahLst/>
            <a:cxnLst/>
            <a:rect r="r" b="b" t="t" l="l"/>
            <a:pathLst>
              <a:path h="5458899" w="8001597">
                <a:moveTo>
                  <a:pt x="0" y="0"/>
                </a:moveTo>
                <a:lnTo>
                  <a:pt x="8001596" y="0"/>
                </a:lnTo>
                <a:lnTo>
                  <a:pt x="8001596" y="5458899"/>
                </a:lnTo>
                <a:lnTo>
                  <a:pt x="0" y="54588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15411" y="962025"/>
            <a:ext cx="10457178" cy="66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48"/>
              </a:lnSpc>
              <a:spcBef>
                <a:spcPct val="0"/>
              </a:spcBef>
            </a:pPr>
            <a:r>
              <a:rPr lang="en-US" sz="3956">
                <a:solidFill>
                  <a:srgbClr val="084C6E"/>
                </a:solidFill>
                <a:latin typeface="Codec Pro Bold"/>
              </a:rPr>
              <a:t>KNN AND SVM TRAIN BY USING LLAMA-2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193261" cy="10287000"/>
            <a:chOff x="0" y="0"/>
            <a:chExt cx="959101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5088" t="0" r="45315" b="0"/>
            <a:stretch>
              <a:fillRect/>
            </a:stretch>
          </p:blipFill>
          <p:spPr>
            <a:xfrm flipH="false" flipV="false">
              <a:off x="0" y="0"/>
              <a:ext cx="9591014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22787" y="1407199"/>
            <a:ext cx="6242584" cy="176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61"/>
              </a:lnSpc>
              <a:spcBef>
                <a:spcPct val="0"/>
              </a:spcBef>
            </a:pPr>
            <a:r>
              <a:rPr lang="en-US" sz="5551">
                <a:solidFill>
                  <a:srgbClr val="084C6E"/>
                </a:solidFill>
                <a:latin typeface="Codec Pro Bold"/>
              </a:rPr>
              <a:t>RESULTS AND DISCUSSION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22787" y="3565661"/>
            <a:ext cx="9536513" cy="5333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8"/>
              </a:lnSpc>
            </a:pPr>
            <a:r>
              <a:rPr lang="en-US" sz="2104">
                <a:solidFill>
                  <a:srgbClr val="084C6E"/>
                </a:solidFill>
                <a:latin typeface="Open Sauce Bold"/>
              </a:rPr>
              <a:t>What did you learn from your analysis?</a:t>
            </a:r>
          </a:p>
          <a:p>
            <a:pPr marL="454455" indent="-227228" lvl="1">
              <a:lnSpc>
                <a:spcPts val="3578"/>
              </a:lnSpc>
              <a:buFont typeface="Arial"/>
              <a:buChar char="•"/>
            </a:pPr>
            <a:r>
              <a:rPr lang="en-US" sz="2104">
                <a:solidFill>
                  <a:srgbClr val="084C6E"/>
                </a:solidFill>
                <a:latin typeface="Open Sauce"/>
              </a:rPr>
              <a:t>Know how to use machine learning with the dataset and API key.</a:t>
            </a:r>
          </a:p>
          <a:p>
            <a:pPr marL="454455" indent="-227228" lvl="1">
              <a:lnSpc>
                <a:spcPts val="3578"/>
              </a:lnSpc>
              <a:buFont typeface="Arial"/>
              <a:buChar char="•"/>
            </a:pPr>
            <a:r>
              <a:rPr lang="en-US" sz="2104">
                <a:solidFill>
                  <a:srgbClr val="084C6E"/>
                </a:solidFill>
                <a:latin typeface="Open Sauce"/>
              </a:rPr>
              <a:t>Using Dataset will got more accurate result than using API key.</a:t>
            </a:r>
          </a:p>
          <a:p>
            <a:pPr>
              <a:lnSpc>
                <a:spcPts val="3578"/>
              </a:lnSpc>
            </a:pPr>
            <a:r>
              <a:rPr lang="en-US" sz="2104">
                <a:solidFill>
                  <a:srgbClr val="084C6E"/>
                </a:solidFill>
                <a:latin typeface="Open Sauce Bold"/>
              </a:rPr>
              <a:t>What are the implications of your findings?</a:t>
            </a:r>
          </a:p>
          <a:p>
            <a:pPr marL="454455" indent="-227228" lvl="1">
              <a:lnSpc>
                <a:spcPts val="3578"/>
              </a:lnSpc>
              <a:buFont typeface="Arial"/>
              <a:buChar char="•"/>
            </a:pPr>
            <a:r>
              <a:rPr lang="en-US" sz="2104">
                <a:solidFill>
                  <a:srgbClr val="084C6E"/>
                </a:solidFill>
                <a:latin typeface="Open Sauce"/>
              </a:rPr>
              <a:t>Can be use to analyse the review or comment on Social Media such as Facebook, Instagram, etc.</a:t>
            </a:r>
          </a:p>
          <a:p>
            <a:pPr marL="908911" indent="-302970" lvl="2">
              <a:lnSpc>
                <a:spcPts val="3578"/>
              </a:lnSpc>
              <a:buFont typeface="Arial"/>
              <a:buChar char="⚬"/>
            </a:pPr>
            <a:r>
              <a:rPr lang="en-US" sz="2104">
                <a:solidFill>
                  <a:srgbClr val="084C6E"/>
                </a:solidFill>
                <a:latin typeface="Open Sauce"/>
              </a:rPr>
              <a:t>Recommend with dataset more than API key (Base on our group outcome)</a:t>
            </a:r>
          </a:p>
          <a:p>
            <a:pPr marL="454455" indent="-227228" lvl="1">
              <a:lnSpc>
                <a:spcPts val="3578"/>
              </a:lnSpc>
              <a:buFont typeface="Arial"/>
              <a:buChar char="•"/>
            </a:pPr>
            <a:r>
              <a:rPr lang="en-US" sz="2104">
                <a:solidFill>
                  <a:srgbClr val="084C6E"/>
                </a:solidFill>
                <a:latin typeface="Open Sauce"/>
              </a:rPr>
              <a:t>It can be develop to use with those webpage that allow people to share their opinion to detect hate speech.</a:t>
            </a:r>
          </a:p>
          <a:p>
            <a:pPr>
              <a:lnSpc>
                <a:spcPts val="3578"/>
              </a:lnSpc>
            </a:pPr>
          </a:p>
          <a:p>
            <a:pPr>
              <a:lnSpc>
                <a:spcPts val="3578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4BFDD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88516" y="962025"/>
            <a:ext cx="6015768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84C6E"/>
                </a:solidFill>
                <a:latin typeface="Codec Pro Bold"/>
              </a:rPr>
              <a:t>CONCLUSION AND FUTURE WORK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43447" y="5181950"/>
            <a:ext cx="13801105" cy="190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3825" indent="-291913" lvl="1">
              <a:lnSpc>
                <a:spcPts val="3893"/>
              </a:lnSpc>
              <a:buFont typeface="Arial"/>
              <a:buChar char="•"/>
            </a:pPr>
            <a:r>
              <a:rPr lang="en-US" sz="2704">
                <a:solidFill>
                  <a:srgbClr val="084C6E"/>
                </a:solidFill>
                <a:latin typeface="Open Sauce"/>
              </a:rPr>
              <a:t>Improving the robustness and generalization of pretrained models to different domains, languages, and tasks.</a:t>
            </a:r>
          </a:p>
          <a:p>
            <a:pPr marL="583825" indent="-291913" lvl="1">
              <a:lnSpc>
                <a:spcPts val="3893"/>
              </a:lnSpc>
              <a:buFont typeface="Arial"/>
              <a:buChar char="•"/>
            </a:pPr>
            <a:r>
              <a:rPr lang="en-US" sz="2704">
                <a:solidFill>
                  <a:srgbClr val="084C6E"/>
                </a:solidFill>
                <a:latin typeface="Open Sauce"/>
              </a:rPr>
              <a:t>Enhancing the creativity and expressiveness of pretrained models for generating novel and engaging content.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43447" y="3831108"/>
            <a:ext cx="13042787" cy="1007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2"/>
              </a:lnSpc>
              <a:spcBef>
                <a:spcPct val="0"/>
              </a:spcBef>
            </a:pPr>
            <a:r>
              <a:rPr lang="en-US" sz="2793">
                <a:solidFill>
                  <a:srgbClr val="084C6E"/>
                </a:solidFill>
                <a:latin typeface="Codec Pro Bold"/>
              </a:rPr>
              <a:t>What are some potential future directions for research using Hugging Face pretrained models?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14442" y="2326136"/>
            <a:ext cx="13042787" cy="51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2"/>
              </a:lnSpc>
              <a:spcBef>
                <a:spcPct val="0"/>
              </a:spcBef>
            </a:pPr>
            <a:r>
              <a:rPr lang="en-US" sz="2793">
                <a:solidFill>
                  <a:srgbClr val="084C6E"/>
                </a:solidFill>
                <a:latin typeface="Codec Pro Bold"/>
              </a:rPr>
              <a:t>What are the main takeaways from your research?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43447" y="3138835"/>
            <a:ext cx="13801105" cy="45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3825" indent="-291913" lvl="1">
              <a:lnSpc>
                <a:spcPts val="3893"/>
              </a:lnSpc>
              <a:buFont typeface="Arial"/>
              <a:buChar char="•"/>
            </a:pPr>
            <a:r>
              <a:rPr lang="en-US" sz="2704">
                <a:solidFill>
                  <a:srgbClr val="084C6E"/>
                </a:solidFill>
                <a:latin typeface="Open Sauce"/>
              </a:rPr>
              <a:t>Using the dataset will get an accurate result than API key.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BFDD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8949" y="734345"/>
            <a:ext cx="16230600" cy="8523955"/>
            <a:chOff x="0" y="0"/>
            <a:chExt cx="4274726" cy="22449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244992"/>
            </a:xfrm>
            <a:custGeom>
              <a:avLst/>
              <a:gdLst/>
              <a:ahLst/>
              <a:cxnLst/>
              <a:rect r="r" b="b" t="t" l="l"/>
              <a:pathLst>
                <a:path h="2244992" w="4274726">
                  <a:moveTo>
                    <a:pt x="5247" y="0"/>
                  </a:moveTo>
                  <a:lnTo>
                    <a:pt x="4269479" y="0"/>
                  </a:lnTo>
                  <a:cubicBezTo>
                    <a:pt x="4272377" y="0"/>
                    <a:pt x="4274726" y="2349"/>
                    <a:pt x="4274726" y="5247"/>
                  </a:cubicBezTo>
                  <a:lnTo>
                    <a:pt x="4274726" y="2239745"/>
                  </a:lnTo>
                  <a:cubicBezTo>
                    <a:pt x="4274726" y="2241137"/>
                    <a:pt x="4274173" y="2242471"/>
                    <a:pt x="4273189" y="2243456"/>
                  </a:cubicBezTo>
                  <a:cubicBezTo>
                    <a:pt x="4272205" y="2244439"/>
                    <a:pt x="4270871" y="2244992"/>
                    <a:pt x="4269479" y="2244992"/>
                  </a:cubicBezTo>
                  <a:lnTo>
                    <a:pt x="5247" y="2244992"/>
                  </a:lnTo>
                  <a:cubicBezTo>
                    <a:pt x="3855" y="2244992"/>
                    <a:pt x="2521" y="2244439"/>
                    <a:pt x="1537" y="2243456"/>
                  </a:cubicBezTo>
                  <a:cubicBezTo>
                    <a:pt x="553" y="2242471"/>
                    <a:pt x="0" y="2241137"/>
                    <a:pt x="0" y="2239745"/>
                  </a:cubicBezTo>
                  <a:lnTo>
                    <a:pt x="0" y="5247"/>
                  </a:lnTo>
                  <a:cubicBezTo>
                    <a:pt x="0" y="2349"/>
                    <a:pt x="2349" y="0"/>
                    <a:pt x="52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274726" cy="2273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663290" y="1233068"/>
            <a:ext cx="5061919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1"/>
              </a:lnSpc>
              <a:spcBef>
                <a:spcPct val="0"/>
              </a:spcBef>
            </a:pPr>
            <a:r>
              <a:rPr lang="en-US" sz="3592">
                <a:solidFill>
                  <a:srgbClr val="084C6E"/>
                </a:solidFill>
                <a:latin typeface="Codec Pro Bold"/>
              </a:rPr>
              <a:t>REFERENCES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76357" y="2753928"/>
            <a:ext cx="14135286" cy="341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7"/>
              </a:lnSpc>
              <a:spcBef>
                <a:spcPct val="0"/>
              </a:spcBef>
            </a:pPr>
            <a:r>
              <a:rPr lang="en-US" sz="2026">
                <a:solidFill>
                  <a:srgbClr val="084C6E"/>
                </a:solidFill>
                <a:latin typeface="Open Sauce"/>
              </a:rPr>
              <a:t>Hugging Face. (n.d.). Hugging Face. Retrieved November 28, 2023, from </a:t>
            </a:r>
            <a:r>
              <a:rPr lang="en-US" sz="2026" u="sng">
                <a:solidFill>
                  <a:srgbClr val="084C6E"/>
                </a:solidFill>
                <a:latin typeface="Open Sauce"/>
                <a:hlinkClick r:id="rId2" tooltip="https://huggingface.co/"/>
              </a:rPr>
              <a:t>https://huggingface.co/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76357" y="3389274"/>
            <a:ext cx="14135286" cy="691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7"/>
              </a:lnSpc>
              <a:spcBef>
                <a:spcPct val="0"/>
              </a:spcBef>
            </a:pPr>
            <a:r>
              <a:rPr lang="en-US" sz="2026">
                <a:solidFill>
                  <a:srgbClr val="084C6E"/>
                </a:solidFill>
                <a:latin typeface="Open Sauce"/>
              </a:rPr>
              <a:t>Maning, J. (2023, September 22). </a:t>
            </a:r>
            <a:r>
              <a:rPr lang="en-US" sz="2026">
                <a:solidFill>
                  <a:srgbClr val="084C6E"/>
                </a:solidFill>
                <a:latin typeface="Open Sauce Italics"/>
              </a:rPr>
              <a:t>What Is Hugging Face and What Is It Used For?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. Retrieved from </a:t>
            </a:r>
            <a:r>
              <a:rPr lang="en-US" sz="2026" u="sng">
                <a:solidFill>
                  <a:srgbClr val="084C6E"/>
                </a:solidFill>
                <a:latin typeface="Open Sauce"/>
                <a:hlinkClick r:id="rId3" tooltip="https://www.makeuseof.com/what-is-hugging-face-and-what-is-it-used-for/"/>
              </a:rPr>
              <a:t>https://www.makeuseof.com/what-is-hugging-face-and-what-is-it-used-for/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76357" y="4381280"/>
            <a:ext cx="14135286" cy="691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7"/>
              </a:lnSpc>
              <a:spcBef>
                <a:spcPct val="0"/>
              </a:spcBef>
            </a:pPr>
            <a:r>
              <a:rPr lang="en-US" sz="2026">
                <a:solidFill>
                  <a:srgbClr val="084C6E"/>
                </a:solidFill>
                <a:latin typeface="Open Sauce"/>
              </a:rPr>
              <a:t>Fu, Z., Yang, H., So, A. M.-C., Lam, W., Bing, L., &amp; Collier, N. (2022). </a:t>
            </a:r>
            <a:r>
              <a:rPr lang="en-US" sz="2026">
                <a:solidFill>
                  <a:srgbClr val="084C6E"/>
                </a:solidFill>
                <a:latin typeface="Open Sauce Italics"/>
              </a:rPr>
              <a:t>On the Effectiveness of Parameter-Efficient Fine-Tuning.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 Retrieved from </a:t>
            </a:r>
            <a:r>
              <a:rPr lang="en-US" sz="2026" u="sng">
                <a:solidFill>
                  <a:srgbClr val="084C6E"/>
                </a:solidFill>
                <a:latin typeface="Open Sauce"/>
                <a:hlinkClick r:id="rId4" tooltip="https://arxiv.org/abs/2211.15583"/>
              </a:rPr>
              <a:t>https://arxiv.org/abs/2211.15583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76357" y="5373286"/>
            <a:ext cx="14135286" cy="1043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7"/>
              </a:lnSpc>
              <a:spcBef>
                <a:spcPct val="0"/>
              </a:spcBef>
            </a:pPr>
            <a:r>
              <a:rPr lang="en-US" sz="2026">
                <a:solidFill>
                  <a:srgbClr val="084C6E"/>
                </a:solidFill>
                <a:latin typeface="Open Sauce"/>
              </a:rPr>
              <a:t>Han, X., Zhang, Z., Ding, N., Gu, Y., Liu, X., Huo, Y., Qiu, J., Yao, Y., Zhang, A., Zhang, L., Han, W., Huang, M., Jin, Q., Lan, Y., Liu, Y., Liu, Z., Lu, Z., Qiu, X., Song, R., Tang, J., Wen, J.-R., Yuan, J., Zhao, W. X., &amp; Zhu, J. (2021). </a:t>
            </a:r>
            <a:r>
              <a:rPr lang="en-US" sz="2026">
                <a:solidFill>
                  <a:srgbClr val="084C6E"/>
                </a:solidFill>
                <a:latin typeface="Open Sauce Italics"/>
              </a:rPr>
              <a:t>Pre-Trained Models: Past, Present and Future.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 </a:t>
            </a:r>
            <a:r>
              <a:rPr lang="en-US" sz="2026" u="sng">
                <a:solidFill>
                  <a:srgbClr val="084C6E"/>
                </a:solidFill>
                <a:latin typeface="Open Sauce"/>
                <a:hlinkClick r:id="rId5" tooltip="https://arxiv.org/abs/2106.07139"/>
              </a:rPr>
              <a:t>https://arxiv.org/abs/2106.07139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 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570549" y="2196095"/>
            <a:ext cx="13146901" cy="0"/>
          </a:xfrm>
          <a:prstGeom prst="line">
            <a:avLst/>
          </a:prstGeom>
          <a:ln cap="flat" w="19050">
            <a:solidFill>
              <a:srgbClr val="084C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2076357" y="6719536"/>
            <a:ext cx="14135286" cy="1043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7"/>
              </a:lnSpc>
              <a:spcBef>
                <a:spcPct val="0"/>
              </a:spcBef>
            </a:pPr>
            <a:r>
              <a:rPr lang="en-US" sz="2026">
                <a:solidFill>
                  <a:srgbClr val="084C6E"/>
                </a:solidFill>
                <a:latin typeface="Open Sauce"/>
              </a:rPr>
              <a:t>Li, Y., Zhang, Y., &amp; Radev, D. (2021).</a:t>
            </a:r>
            <a:r>
              <a:rPr lang="en-US" sz="2026">
                <a:solidFill>
                  <a:srgbClr val="084C6E"/>
                </a:solidFill>
                <a:latin typeface="Open Sauce Italics"/>
              </a:rPr>
              <a:t> Improving robustness and generalization of pretrained models for natural language generation.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 </a:t>
            </a:r>
            <a:r>
              <a:rPr lang="en-US" sz="2026">
                <a:solidFill>
                  <a:srgbClr val="084C6E"/>
                </a:solidFill>
                <a:latin typeface="Open Sauce Italics"/>
              </a:rPr>
              <a:t>In Proceedings of the 2021 Conference of the North American Chapter of the Association for Computational Linguistics: Human Language Tec</a:t>
            </a:r>
            <a:r>
              <a:rPr lang="en-US" sz="2026" u="none">
                <a:solidFill>
                  <a:srgbClr val="084C6E"/>
                </a:solidFill>
                <a:latin typeface="Open Sauce Italics"/>
              </a:rPr>
              <a:t>h</a:t>
            </a:r>
            <a:r>
              <a:rPr lang="en-US" sz="2026">
                <a:solidFill>
                  <a:srgbClr val="084C6E"/>
                </a:solidFill>
                <a:latin typeface="Open Sauce Italics"/>
              </a:rPr>
              <a:t>nol</a:t>
            </a:r>
            <a:r>
              <a:rPr lang="en-US" sz="2026" u="none">
                <a:solidFill>
                  <a:srgbClr val="084C6E"/>
                </a:solidFill>
                <a:latin typeface="Open Sauce Italics"/>
              </a:rPr>
              <a:t>og</a:t>
            </a:r>
            <a:r>
              <a:rPr lang="en-US" sz="2026">
                <a:solidFill>
                  <a:srgbClr val="084C6E"/>
                </a:solidFill>
                <a:latin typeface="Open Sauce Italics"/>
              </a:rPr>
              <a:t>ie</a:t>
            </a:r>
            <a:r>
              <a:rPr lang="en-US" sz="2026" u="none">
                <a:solidFill>
                  <a:srgbClr val="084C6E"/>
                </a:solidFill>
                <a:latin typeface="Open Sauce Italics"/>
              </a:rPr>
              <a:t>s</a:t>
            </a:r>
            <a:r>
              <a:rPr lang="en-US" sz="2026">
                <a:solidFill>
                  <a:srgbClr val="084C6E"/>
                </a:solidFill>
                <a:latin typeface="Open Sauce Italics"/>
              </a:rPr>
              <a:t> 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(pp</a:t>
            </a:r>
            <a:r>
              <a:rPr lang="en-US" sz="2026" u="none">
                <a:solidFill>
                  <a:srgbClr val="084C6E"/>
                </a:solidFill>
                <a:latin typeface="Open Sauce"/>
              </a:rPr>
              <a:t>.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 </a:t>
            </a:r>
            <a:r>
              <a:rPr lang="en-US" sz="2026" u="sng">
                <a:solidFill>
                  <a:srgbClr val="084C6E"/>
                </a:solidFill>
                <a:latin typeface="Open Sauce"/>
                <a:hlinkClick r:id="rId6" tooltip="https://huggingface.co/transformers/v3.3.1/pretrained_models.html"/>
              </a:rPr>
              <a:t>3879-3890)1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76357" y="8091419"/>
            <a:ext cx="14135286" cy="691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7"/>
              </a:lnSpc>
              <a:spcBef>
                <a:spcPct val="0"/>
              </a:spcBef>
            </a:pPr>
            <a:r>
              <a:rPr lang="en-US" sz="2026">
                <a:solidFill>
                  <a:srgbClr val="084C6E"/>
                </a:solidFill>
                <a:latin typeface="Open Sauce"/>
              </a:rPr>
              <a:t>Gatt, A., &amp; Krahmer, E. (2018). </a:t>
            </a:r>
            <a:r>
              <a:rPr lang="en-US" sz="2026">
                <a:solidFill>
                  <a:srgbClr val="084C6E"/>
                </a:solidFill>
                <a:latin typeface="Open Sauce Italics"/>
              </a:rPr>
              <a:t>Creative and expressive natural language generation.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 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In 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T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he 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Ox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for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d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 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H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an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db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o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ok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 of Computational Linguistics 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(2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n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d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 e</a:t>
            </a:r>
            <a:r>
              <a:rPr lang="en-US" sz="2026">
                <a:solidFill>
                  <a:srgbClr val="084C6E"/>
                </a:solidFill>
                <a:latin typeface="Open Sauce"/>
              </a:rPr>
              <a:t>d.). </a:t>
            </a:r>
            <a:r>
              <a:rPr lang="en-US" sz="2026" u="sng">
                <a:solidFill>
                  <a:srgbClr val="084C6E"/>
                </a:solidFill>
                <a:latin typeface="Open Sauce"/>
                <a:hlinkClick r:id="rId7" tooltip="https://huggingface.co/course/chapter4/2?fw=pt"/>
              </a:rPr>
              <a:t>Oxford</a:t>
            </a:r>
            <a:r>
              <a:rPr lang="en-US" sz="2026" u="sng">
                <a:solidFill>
                  <a:srgbClr val="084C6E"/>
                </a:solidFill>
                <a:latin typeface="Open Sauce"/>
                <a:hlinkClick r:id="rId8" tooltip="https://huggingface.co/course/chapter4/2?fw=pt"/>
              </a:rPr>
              <a:t> </a:t>
            </a:r>
            <a:r>
              <a:rPr lang="en-US" sz="2026" u="sng">
                <a:solidFill>
                  <a:srgbClr val="084C6E"/>
                </a:solidFill>
                <a:latin typeface="Open Sauce"/>
                <a:hlinkClick r:id="rId9" tooltip="https://huggingface.co/course/chapter4/2?fw=pt"/>
              </a:rPr>
              <a:t>U</a:t>
            </a:r>
            <a:r>
              <a:rPr lang="en-US" sz="2026" u="sng">
                <a:solidFill>
                  <a:srgbClr val="084C6E"/>
                </a:solidFill>
                <a:latin typeface="Open Sauce"/>
                <a:hlinkClick r:id="rId10" tooltip="https://huggingface.co/course/chapter4/2?fw=pt"/>
              </a:rPr>
              <a:t>ni</a:t>
            </a:r>
            <a:r>
              <a:rPr lang="en-US" sz="2026" u="sng">
                <a:solidFill>
                  <a:srgbClr val="084C6E"/>
                </a:solidFill>
                <a:latin typeface="Open Sauce"/>
                <a:hlinkClick r:id="rId11" tooltip="https://huggingface.co/course/chapter4/2?fw=pt"/>
              </a:rPr>
              <a:t>v</a:t>
            </a:r>
            <a:r>
              <a:rPr lang="en-US" sz="2026" u="sng">
                <a:solidFill>
                  <a:srgbClr val="084C6E"/>
                </a:solidFill>
                <a:latin typeface="Open Sauce"/>
                <a:hlinkClick r:id="rId12" tooltip="https://huggingface.co/course/chapter4/2?fw=pt"/>
              </a:rPr>
              <a:t>e</a:t>
            </a:r>
            <a:r>
              <a:rPr lang="en-US" sz="2026" u="sng">
                <a:solidFill>
                  <a:srgbClr val="084C6E"/>
                </a:solidFill>
                <a:latin typeface="Open Sauce"/>
                <a:hlinkClick r:id="rId13" tooltip="https://huggingface.co/course/chapter4/2?fw=pt"/>
              </a:rPr>
              <a:t>r</a:t>
            </a:r>
            <a:r>
              <a:rPr lang="en-US" sz="2026" u="sng">
                <a:solidFill>
                  <a:srgbClr val="084C6E"/>
                </a:solidFill>
                <a:latin typeface="Open Sauce"/>
                <a:hlinkClick r:id="rId14" tooltip="https://huggingface.co/course/chapter4/2?fw=pt"/>
              </a:rPr>
              <a:t>s</a:t>
            </a:r>
            <a:r>
              <a:rPr lang="en-US" sz="2026" u="sng">
                <a:solidFill>
                  <a:srgbClr val="084C6E"/>
                </a:solidFill>
                <a:latin typeface="Open Sauce"/>
                <a:hlinkClick r:id="rId15" tooltip="https://huggingface.co/course/chapter4/2?fw=pt"/>
              </a:rPr>
              <a:t>ity Press4</a:t>
            </a:r>
            <a:r>
              <a:rPr lang="en-US" sz="2026" u="none">
                <a:solidFill>
                  <a:srgbClr val="084C6E"/>
                </a:solidFill>
                <a:latin typeface="Open Sauce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6617" y="1277860"/>
            <a:ext cx="15036153" cy="7731279"/>
            <a:chOff x="0" y="0"/>
            <a:chExt cx="3617731" cy="18601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7731" cy="1860163"/>
            </a:xfrm>
            <a:custGeom>
              <a:avLst/>
              <a:gdLst/>
              <a:ahLst/>
              <a:cxnLst/>
              <a:rect r="r" b="b" t="t" l="l"/>
              <a:pathLst>
                <a:path h="1860163" w="3617731">
                  <a:moveTo>
                    <a:pt x="5664" y="0"/>
                  </a:moveTo>
                  <a:lnTo>
                    <a:pt x="3612068" y="0"/>
                  </a:lnTo>
                  <a:cubicBezTo>
                    <a:pt x="3615195" y="0"/>
                    <a:pt x="3617731" y="2536"/>
                    <a:pt x="3617731" y="5664"/>
                  </a:cubicBezTo>
                  <a:lnTo>
                    <a:pt x="3617731" y="1854499"/>
                  </a:lnTo>
                  <a:cubicBezTo>
                    <a:pt x="3617731" y="1856001"/>
                    <a:pt x="3617134" y="1857442"/>
                    <a:pt x="3616072" y="1858504"/>
                  </a:cubicBezTo>
                  <a:cubicBezTo>
                    <a:pt x="3615010" y="1859566"/>
                    <a:pt x="3613569" y="1860163"/>
                    <a:pt x="3612068" y="1860163"/>
                  </a:cubicBezTo>
                  <a:lnTo>
                    <a:pt x="5664" y="1860163"/>
                  </a:lnTo>
                  <a:cubicBezTo>
                    <a:pt x="4162" y="1860163"/>
                    <a:pt x="2721" y="1859566"/>
                    <a:pt x="1659" y="1858504"/>
                  </a:cubicBezTo>
                  <a:cubicBezTo>
                    <a:pt x="597" y="1857442"/>
                    <a:pt x="0" y="1856001"/>
                    <a:pt x="0" y="1854499"/>
                  </a:cubicBezTo>
                  <a:lnTo>
                    <a:pt x="0" y="5664"/>
                  </a:lnTo>
                  <a:cubicBezTo>
                    <a:pt x="0" y="4162"/>
                    <a:pt x="597" y="2721"/>
                    <a:pt x="1659" y="1659"/>
                  </a:cubicBezTo>
                  <a:cubicBezTo>
                    <a:pt x="2721" y="597"/>
                    <a:pt x="4162" y="0"/>
                    <a:pt x="56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617731" cy="1888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03065" y="2133572"/>
            <a:ext cx="11743256" cy="116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13"/>
              </a:lnSpc>
              <a:spcBef>
                <a:spcPct val="0"/>
              </a:spcBef>
            </a:pPr>
            <a:r>
              <a:rPr lang="en-US" sz="7011">
                <a:solidFill>
                  <a:srgbClr val="084C6E"/>
                </a:solidFill>
                <a:latin typeface="Codec Pro Bold"/>
              </a:rPr>
              <a:t>INTRODUCTION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840828" y="1523349"/>
            <a:ext cx="1357831" cy="321947"/>
            <a:chOff x="0" y="0"/>
            <a:chExt cx="1810441" cy="42926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381178" y="0"/>
              <a:ext cx="429263" cy="429263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8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693402" y="0"/>
              <a:ext cx="429263" cy="429263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8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429263" cy="429263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89"/>
                  </a:lnSpc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243447" y="3919003"/>
            <a:ext cx="13801105" cy="249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7468" indent="-248734" lvl="1">
              <a:lnSpc>
                <a:spcPts val="3317"/>
              </a:lnSpc>
              <a:buFont typeface="Arial"/>
              <a:buChar char="•"/>
            </a:pPr>
            <a:r>
              <a:rPr lang="en-US" sz="2304">
                <a:solidFill>
                  <a:srgbClr val="084C6E"/>
                </a:solidFill>
                <a:latin typeface="Open Sauce"/>
              </a:rPr>
              <a:t>According to Maning (2021), “Hugging Face is an open-source platform that provides tools and resources for working on natural language processing (NLP) and computer vision projects.”</a:t>
            </a:r>
          </a:p>
          <a:p>
            <a:pPr marL="497468" indent="-248734" lvl="1">
              <a:lnSpc>
                <a:spcPts val="3317"/>
              </a:lnSpc>
              <a:buFont typeface="Arial"/>
              <a:buChar char="•"/>
            </a:pPr>
            <a:r>
              <a:rPr lang="en-US" sz="2304">
                <a:solidFill>
                  <a:srgbClr val="084C6E"/>
                </a:solidFill>
                <a:latin typeface="Open Sauce"/>
                <a:hlinkClick r:id="rId4" tooltip="https://discuss.huggingface.co/t/citing-crediting-language-models/8877"/>
              </a:rPr>
              <a:t>Hugging Face is especially important because it provides the tools to involve as many people as possible in shaping the artificially intelligent tools of the future1</a:t>
            </a:r>
            <a:r>
              <a:rPr lang="en-US" sz="2304">
                <a:solidFill>
                  <a:srgbClr val="084C6E"/>
                </a:solidFill>
                <a:latin typeface="Open Sauce"/>
              </a:rPr>
              <a:t>. </a:t>
            </a:r>
            <a:r>
              <a:rPr lang="en-US" sz="2304">
                <a:solidFill>
                  <a:srgbClr val="084C6E"/>
                </a:solidFill>
                <a:latin typeface="Open Sauce"/>
                <a:hlinkClick r:id="rId5" tooltip="https://huggingface.co/docs/huggingface_hub/package_reference/inference_client"/>
              </a:rPr>
              <a:t>It has become a leading platform for learning and sharing ideas about machine learning</a:t>
            </a:r>
            <a:r>
              <a:rPr lang="en-US" sz="2304">
                <a:solidFill>
                  <a:srgbClr val="084C6E"/>
                </a:solidFill>
                <a:latin typeface="Open Sauce"/>
              </a:rPr>
              <a:t>. 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924080" y="2040243"/>
            <a:ext cx="14391217" cy="0"/>
          </a:xfrm>
          <a:prstGeom prst="line">
            <a:avLst/>
          </a:prstGeom>
          <a:ln cap="flat" w="19050">
            <a:solidFill>
              <a:srgbClr val="084C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2255564" y="3448732"/>
            <a:ext cx="9731176" cy="51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82"/>
              </a:lnSpc>
            </a:pPr>
            <a:r>
              <a:rPr lang="en-US" sz="2793">
                <a:solidFill>
                  <a:srgbClr val="084C6E"/>
                </a:solidFill>
                <a:latin typeface="Codec Pro Bold"/>
              </a:rPr>
              <a:t>What is Hugging Face and Why is it important 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97553" y="7303538"/>
            <a:ext cx="13801105" cy="122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7468" indent="-248734" lvl="1">
              <a:lnSpc>
                <a:spcPts val="3317"/>
              </a:lnSpc>
              <a:buFont typeface="Arial"/>
              <a:buChar char="•"/>
            </a:pPr>
            <a:r>
              <a:rPr lang="en-US" sz="2304">
                <a:solidFill>
                  <a:srgbClr val="084C6E"/>
                </a:solidFill>
                <a:latin typeface="Open Sauce"/>
              </a:rPr>
              <a:t>By providing several key benefits that streamline the development process and enhance the capability of AI solutions such as reduced development time, Improved accuracy, and increased accessibility.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55564" y="6838852"/>
            <a:ext cx="13042787" cy="51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82"/>
              </a:lnSpc>
              <a:spcBef>
                <a:spcPct val="0"/>
              </a:spcBef>
            </a:pPr>
            <a:r>
              <a:rPr lang="en-US" sz="2793">
                <a:solidFill>
                  <a:srgbClr val="084C6E"/>
                </a:solidFill>
                <a:latin typeface="Codec Pro Bold"/>
              </a:rPr>
              <a:t>How can pretrained models accelerate data science and AI research?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75963" y="2014440"/>
            <a:ext cx="13736073" cy="7062805"/>
            <a:chOff x="0" y="0"/>
            <a:chExt cx="3617731" cy="18601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7731" cy="1860163"/>
            </a:xfrm>
            <a:custGeom>
              <a:avLst/>
              <a:gdLst/>
              <a:ahLst/>
              <a:cxnLst/>
              <a:rect r="r" b="b" t="t" l="l"/>
              <a:pathLst>
                <a:path h="1860163" w="3617731">
                  <a:moveTo>
                    <a:pt x="6200" y="0"/>
                  </a:moveTo>
                  <a:lnTo>
                    <a:pt x="3611531" y="0"/>
                  </a:lnTo>
                  <a:cubicBezTo>
                    <a:pt x="3614955" y="0"/>
                    <a:pt x="3617731" y="2776"/>
                    <a:pt x="3617731" y="6200"/>
                  </a:cubicBezTo>
                  <a:lnTo>
                    <a:pt x="3617731" y="1853963"/>
                  </a:lnTo>
                  <a:cubicBezTo>
                    <a:pt x="3617731" y="1855607"/>
                    <a:pt x="3617078" y="1857184"/>
                    <a:pt x="3615915" y="1858347"/>
                  </a:cubicBezTo>
                  <a:cubicBezTo>
                    <a:pt x="3614753" y="1859509"/>
                    <a:pt x="3613176" y="1860163"/>
                    <a:pt x="3611531" y="1860163"/>
                  </a:cubicBezTo>
                  <a:lnTo>
                    <a:pt x="6200" y="1860163"/>
                  </a:lnTo>
                  <a:cubicBezTo>
                    <a:pt x="4556" y="1860163"/>
                    <a:pt x="2979" y="1859509"/>
                    <a:pt x="1816" y="1858347"/>
                  </a:cubicBezTo>
                  <a:cubicBezTo>
                    <a:pt x="653" y="1857184"/>
                    <a:pt x="0" y="1855607"/>
                    <a:pt x="0" y="1853963"/>
                  </a:cubicBezTo>
                  <a:lnTo>
                    <a:pt x="0" y="6200"/>
                  </a:lnTo>
                  <a:cubicBezTo>
                    <a:pt x="0" y="4556"/>
                    <a:pt x="653" y="2979"/>
                    <a:pt x="1816" y="1816"/>
                  </a:cubicBezTo>
                  <a:cubicBezTo>
                    <a:pt x="2979" y="653"/>
                    <a:pt x="4556" y="0"/>
                    <a:pt x="6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617731" cy="1888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80054" y="2806155"/>
            <a:ext cx="1072789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85"/>
              </a:lnSpc>
              <a:spcBef>
                <a:spcPct val="0"/>
              </a:spcBef>
            </a:pPr>
            <a:r>
              <a:rPr lang="en-US" sz="6404">
                <a:solidFill>
                  <a:srgbClr val="084C6E"/>
                </a:solidFill>
                <a:latin typeface="Codec Pro Bold"/>
              </a:rPr>
              <a:t>INTRODUCTION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320220" y="2238704"/>
            <a:ext cx="1240428" cy="294111"/>
            <a:chOff x="0" y="0"/>
            <a:chExt cx="1653904" cy="39214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392148" cy="392148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823123" y="4594552"/>
            <a:ext cx="12607812" cy="341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4455" indent="-227228" lvl="1">
              <a:lnSpc>
                <a:spcPts val="3031"/>
              </a:lnSpc>
              <a:buFont typeface="Arial"/>
              <a:buChar char="•"/>
            </a:pPr>
            <a:r>
              <a:rPr lang="en-US" sz="2104">
                <a:solidFill>
                  <a:srgbClr val="084C6E"/>
                </a:solidFill>
                <a:latin typeface="Open Sauce"/>
              </a:rPr>
              <a:t>By providing several key benefits that streamline the development process and enhance the capability of AI solutions such as reduced development time, Improved accuracy, and increased accessibility. </a:t>
            </a:r>
          </a:p>
          <a:p>
            <a:pPr marL="454455" indent="-227228" lvl="1">
              <a:lnSpc>
                <a:spcPts val="3031"/>
              </a:lnSpc>
              <a:buFont typeface="Arial"/>
              <a:buChar char="•"/>
            </a:pPr>
            <a:r>
              <a:rPr lang="en-US" sz="2104">
                <a:solidFill>
                  <a:srgbClr val="084C6E"/>
                </a:solidFill>
                <a:latin typeface="Open Sauce"/>
              </a:rPr>
              <a:t>Pretrained models save data scientists and artificial intelligence developers a great deal of time and effort by removing the requirement to train models from scratch (Fu, 2022).</a:t>
            </a:r>
          </a:p>
          <a:p>
            <a:pPr>
              <a:lnSpc>
                <a:spcPts val="3031"/>
              </a:lnSpc>
            </a:pPr>
          </a:p>
          <a:p>
            <a:pPr marL="454455" indent="-227228" lvl="1">
              <a:lnSpc>
                <a:spcPts val="3031"/>
              </a:lnSpc>
              <a:buFont typeface="Arial"/>
              <a:buChar char="•"/>
            </a:pPr>
            <a:r>
              <a:rPr lang="en-US" sz="2104">
                <a:solidFill>
                  <a:srgbClr val="084C6E"/>
                </a:solidFill>
                <a:latin typeface="Open Sauce"/>
              </a:rPr>
              <a:t>According to this, researchers can swiftly fine-tune a pretrained model for their specific tasks, which leads them to focus on more complex and innovative aspects of their projects, such as feature engineering and model evaluation.</a:t>
            </a:r>
          </a:p>
        </p:txBody>
      </p:sp>
      <p:sp>
        <p:nvSpPr>
          <p:cNvPr name="AutoShape 19" id="19"/>
          <p:cNvSpPr/>
          <p:nvPr/>
        </p:nvSpPr>
        <p:spPr>
          <a:xfrm>
            <a:off x="2520300" y="2710905"/>
            <a:ext cx="13146901" cy="0"/>
          </a:xfrm>
          <a:prstGeom prst="line">
            <a:avLst/>
          </a:prstGeom>
          <a:ln cap="flat" w="19050">
            <a:solidFill>
              <a:srgbClr val="084C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2823123" y="3989375"/>
            <a:ext cx="12401601" cy="481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46"/>
              </a:lnSpc>
            </a:pPr>
            <a:r>
              <a:rPr lang="en-US" sz="2551">
                <a:solidFill>
                  <a:srgbClr val="084C6E"/>
                </a:solidFill>
                <a:latin typeface="Codec Pro Bold"/>
              </a:rPr>
              <a:t>How can pretrained models accelerate data science and AI research?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62736" y="0"/>
            <a:ext cx="7193261" cy="10287000"/>
            <a:chOff x="0" y="0"/>
            <a:chExt cx="959101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0195" t="16320" r="30820" b="0"/>
            <a:stretch>
              <a:fillRect/>
            </a:stretch>
          </p:blipFill>
          <p:spPr>
            <a:xfrm flipH="false" flipV="false">
              <a:off x="0" y="0"/>
              <a:ext cx="9591014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362736" y="7232276"/>
            <a:ext cx="7193261" cy="3054724"/>
            <a:chOff x="0" y="0"/>
            <a:chExt cx="983495" cy="4176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83495" cy="417656"/>
            </a:xfrm>
            <a:custGeom>
              <a:avLst/>
              <a:gdLst/>
              <a:ahLst/>
              <a:cxnLst/>
              <a:rect r="r" b="b" t="t" l="l"/>
              <a:pathLst>
                <a:path h="417656" w="983495">
                  <a:moveTo>
                    <a:pt x="0" y="0"/>
                  </a:moveTo>
                  <a:lnTo>
                    <a:pt x="983495" y="0"/>
                  </a:lnTo>
                  <a:lnTo>
                    <a:pt x="983495" y="417656"/>
                  </a:lnTo>
                  <a:lnTo>
                    <a:pt x="0" y="417656"/>
                  </a:lnTo>
                  <a:close/>
                </a:path>
              </a:pathLst>
            </a:custGeom>
            <a:solidFill>
              <a:srgbClr val="084C6E">
                <a:alpha val="7764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983495" cy="446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264717" y="865761"/>
            <a:ext cx="6242584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661"/>
              </a:lnSpc>
              <a:spcBef>
                <a:spcPct val="0"/>
              </a:spcBef>
            </a:pPr>
            <a:r>
              <a:rPr lang="en-US" sz="5551">
                <a:solidFill>
                  <a:srgbClr val="084C6E"/>
                </a:solidFill>
                <a:latin typeface="Codec Pro Bold"/>
              </a:rPr>
              <a:t>PROBLEM AND MOTIVATION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957653"/>
            <a:ext cx="7308793" cy="85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8"/>
              </a:lnSpc>
            </a:pPr>
            <a:r>
              <a:rPr lang="en-US" sz="2104">
                <a:solidFill>
                  <a:srgbClr val="084C6E"/>
                </a:solidFill>
                <a:latin typeface="Open Sauce Bold"/>
              </a:rPr>
              <a:t>What problem are you addressing with Hugging Face pretrained models?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87921" y="7442170"/>
            <a:ext cx="6346747" cy="253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8"/>
              </a:lnSpc>
            </a:pPr>
            <a:r>
              <a:rPr lang="en-US" sz="2004">
                <a:solidFill>
                  <a:srgbClr val="FFFFFF"/>
                </a:solidFill>
                <a:latin typeface="Open Sauce"/>
              </a:rPr>
              <a:t>According to Han et al. (2021) article said that through the process of fine-tuning, artificial intelligence practitioners can develop highly performant models with limited task-specific data by leveraging the massive knowledge gained from large-scale data.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6888216"/>
            <a:ext cx="7308793" cy="40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8"/>
              </a:lnSpc>
            </a:pPr>
            <a:r>
              <a:rPr lang="en-US" sz="2104">
                <a:solidFill>
                  <a:srgbClr val="084C6E"/>
                </a:solidFill>
                <a:latin typeface="Open Sauce Bold"/>
              </a:rPr>
              <a:t>Why is this problem important to data science and AI?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943426"/>
            <a:ext cx="7308793" cy="2199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8"/>
              </a:lnSpc>
            </a:pPr>
            <a:r>
              <a:rPr lang="en-US" sz="2104">
                <a:solidFill>
                  <a:srgbClr val="084C6E"/>
                </a:solidFill>
                <a:latin typeface="Open Sauce"/>
              </a:rPr>
              <a:t>Hugging Face pretrained models are an effective means of utilizing the most recent advancements in natural language processing (NLP) technology while customizing the model for particular applications or domains.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583228"/>
            <a:ext cx="7308793" cy="1752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4455" indent="-227228" lvl="1">
              <a:lnSpc>
                <a:spcPts val="3578"/>
              </a:lnSpc>
              <a:buFont typeface="Arial"/>
              <a:buChar char="•"/>
            </a:pPr>
            <a:r>
              <a:rPr lang="en-US" sz="2104">
                <a:solidFill>
                  <a:srgbClr val="084C6E"/>
                </a:solidFill>
                <a:latin typeface="Open Sauce"/>
              </a:rPr>
              <a:t>Difficulty of training NLP models</a:t>
            </a:r>
          </a:p>
          <a:p>
            <a:pPr marL="454455" indent="-227228" lvl="1">
              <a:lnSpc>
                <a:spcPts val="3578"/>
              </a:lnSpc>
              <a:buFont typeface="Arial"/>
              <a:buChar char="•"/>
            </a:pPr>
            <a:r>
              <a:rPr lang="en-US" sz="2104">
                <a:solidFill>
                  <a:srgbClr val="084C6E"/>
                </a:solidFill>
                <a:latin typeface="Open Sauce"/>
              </a:rPr>
              <a:t>Lack of labeled data</a:t>
            </a:r>
          </a:p>
          <a:p>
            <a:pPr marL="454455" indent="-227228" lvl="1">
              <a:lnSpc>
                <a:spcPts val="3578"/>
              </a:lnSpc>
              <a:buFont typeface="Arial"/>
              <a:buChar char="•"/>
            </a:pPr>
            <a:r>
              <a:rPr lang="en-US" sz="2104">
                <a:solidFill>
                  <a:srgbClr val="084C6E"/>
                </a:solidFill>
                <a:latin typeface="Open Sauce"/>
              </a:rPr>
              <a:t>Lack of expertise</a:t>
            </a:r>
          </a:p>
          <a:p>
            <a:pPr marL="454455" indent="-227228" lvl="1">
              <a:lnSpc>
                <a:spcPts val="3578"/>
              </a:lnSpc>
              <a:buFont typeface="Arial"/>
              <a:buChar char="•"/>
            </a:pPr>
            <a:r>
              <a:rPr lang="en-US" sz="2104">
                <a:solidFill>
                  <a:srgbClr val="084C6E"/>
                </a:solidFill>
                <a:latin typeface="Open Sauce"/>
              </a:rPr>
              <a:t>Lack of computational resources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114813"/>
            <a:ext cx="7308793" cy="30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0"/>
              </a:lnSpc>
              <a:spcBef>
                <a:spcPct val="0"/>
              </a:spcBef>
            </a:pPr>
            <a:r>
              <a:rPr lang="en-US" sz="1850">
                <a:solidFill>
                  <a:srgbClr val="000000"/>
                </a:solidFill>
                <a:latin typeface="Open Sauce"/>
              </a:rPr>
              <a:t>References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36116" y="860191"/>
            <a:ext cx="6015768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84C6E"/>
                </a:solidFill>
                <a:latin typeface="Codec Pro Bold"/>
              </a:rPr>
              <a:t>DATA AND PREPROCE</a:t>
            </a:r>
            <a:r>
              <a:rPr lang="en-US" sz="3999" strike="noStrike" u="none">
                <a:solidFill>
                  <a:srgbClr val="084C6E"/>
                </a:solidFill>
                <a:latin typeface="Codec Pro Bold"/>
              </a:rPr>
              <a:t>SSING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90498" y="3932627"/>
            <a:ext cx="7453502" cy="5325673"/>
            <a:chOff x="0" y="0"/>
            <a:chExt cx="2120970" cy="15154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20970" cy="1515474"/>
            </a:xfrm>
            <a:custGeom>
              <a:avLst/>
              <a:gdLst/>
              <a:ahLst/>
              <a:cxnLst/>
              <a:rect r="r" b="b" t="t" l="l"/>
              <a:pathLst>
                <a:path h="1515474" w="2120970">
                  <a:moveTo>
                    <a:pt x="27006" y="0"/>
                  </a:moveTo>
                  <a:lnTo>
                    <a:pt x="2093963" y="0"/>
                  </a:lnTo>
                  <a:cubicBezTo>
                    <a:pt x="2101126" y="0"/>
                    <a:pt x="2107995" y="2845"/>
                    <a:pt x="2113060" y="7910"/>
                  </a:cubicBezTo>
                  <a:cubicBezTo>
                    <a:pt x="2118124" y="12975"/>
                    <a:pt x="2120970" y="19844"/>
                    <a:pt x="2120970" y="27006"/>
                  </a:cubicBezTo>
                  <a:lnTo>
                    <a:pt x="2120970" y="1488468"/>
                  </a:lnTo>
                  <a:cubicBezTo>
                    <a:pt x="2120970" y="1495631"/>
                    <a:pt x="2118124" y="1502500"/>
                    <a:pt x="2113060" y="1507565"/>
                  </a:cubicBezTo>
                  <a:cubicBezTo>
                    <a:pt x="2107995" y="1512629"/>
                    <a:pt x="2101126" y="1515474"/>
                    <a:pt x="2093963" y="1515474"/>
                  </a:cubicBezTo>
                  <a:lnTo>
                    <a:pt x="27006" y="1515474"/>
                  </a:lnTo>
                  <a:cubicBezTo>
                    <a:pt x="19844" y="1515474"/>
                    <a:pt x="12975" y="1512629"/>
                    <a:pt x="7910" y="1507565"/>
                  </a:cubicBezTo>
                  <a:cubicBezTo>
                    <a:pt x="2845" y="1502500"/>
                    <a:pt x="0" y="1495631"/>
                    <a:pt x="0" y="1488468"/>
                  </a:cubicBezTo>
                  <a:lnTo>
                    <a:pt x="0" y="27006"/>
                  </a:lnTo>
                  <a:cubicBezTo>
                    <a:pt x="0" y="19844"/>
                    <a:pt x="2845" y="12975"/>
                    <a:pt x="7910" y="7910"/>
                  </a:cubicBezTo>
                  <a:cubicBezTo>
                    <a:pt x="12975" y="2845"/>
                    <a:pt x="19844" y="0"/>
                    <a:pt x="270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rnd">
              <a:solidFill>
                <a:srgbClr val="084C6E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120970" cy="1544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02782" y="3628648"/>
            <a:ext cx="3949286" cy="607957"/>
            <a:chOff x="0" y="0"/>
            <a:chExt cx="1626782" cy="2504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6782" cy="250428"/>
            </a:xfrm>
            <a:custGeom>
              <a:avLst/>
              <a:gdLst/>
              <a:ahLst/>
              <a:cxnLst/>
              <a:rect r="r" b="b" t="t" l="l"/>
              <a:pathLst>
                <a:path h="250428" w="1626782">
                  <a:moveTo>
                    <a:pt x="123501" y="0"/>
                  </a:moveTo>
                  <a:lnTo>
                    <a:pt x="1503280" y="0"/>
                  </a:lnTo>
                  <a:cubicBezTo>
                    <a:pt x="1536035" y="0"/>
                    <a:pt x="1567448" y="13012"/>
                    <a:pt x="1590609" y="36173"/>
                  </a:cubicBezTo>
                  <a:cubicBezTo>
                    <a:pt x="1613770" y="59334"/>
                    <a:pt x="1626782" y="90747"/>
                    <a:pt x="1626782" y="123501"/>
                  </a:cubicBezTo>
                  <a:lnTo>
                    <a:pt x="1626782" y="126927"/>
                  </a:lnTo>
                  <a:cubicBezTo>
                    <a:pt x="1626782" y="195135"/>
                    <a:pt x="1571488" y="250428"/>
                    <a:pt x="1503280" y="250428"/>
                  </a:cubicBezTo>
                  <a:lnTo>
                    <a:pt x="123501" y="250428"/>
                  </a:lnTo>
                  <a:cubicBezTo>
                    <a:pt x="55293" y="250428"/>
                    <a:pt x="0" y="195135"/>
                    <a:pt x="0" y="126927"/>
                  </a:cubicBezTo>
                  <a:lnTo>
                    <a:pt x="0" y="123501"/>
                  </a:lnTo>
                  <a:cubicBezTo>
                    <a:pt x="0" y="55293"/>
                    <a:pt x="55293" y="0"/>
                    <a:pt x="1235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7C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rnd">
              <a:solidFill>
                <a:srgbClr val="084C6E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26782" cy="31710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marL="0" indent="0" lvl="0">
                <a:lnSpc>
                  <a:spcPts val="3753"/>
                </a:lnSpc>
                <a:spcBef>
                  <a:spcPct val="0"/>
                </a:spcBef>
              </a:pPr>
              <a:r>
                <a:rPr lang="en-US" sz="2502" spc="155">
                  <a:solidFill>
                    <a:srgbClr val="084C6E"/>
                  </a:solidFill>
                  <a:latin typeface="Open Sauce"/>
                </a:rPr>
                <a:t>   Dataset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862275" y="3694541"/>
            <a:ext cx="476171" cy="476171"/>
          </a:xfrm>
          <a:custGeom>
            <a:avLst/>
            <a:gdLst/>
            <a:ahLst/>
            <a:cxnLst/>
            <a:rect r="r" b="b" t="t" l="l"/>
            <a:pathLst>
              <a:path h="476171" w="476171">
                <a:moveTo>
                  <a:pt x="0" y="0"/>
                </a:moveTo>
                <a:lnTo>
                  <a:pt x="476171" y="0"/>
                </a:lnTo>
                <a:lnTo>
                  <a:pt x="476171" y="476171"/>
                </a:lnTo>
                <a:lnTo>
                  <a:pt x="0" y="476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92685" y="3710832"/>
            <a:ext cx="449111" cy="449111"/>
          </a:xfrm>
          <a:custGeom>
            <a:avLst/>
            <a:gdLst/>
            <a:ahLst/>
            <a:cxnLst/>
            <a:rect r="r" b="b" t="t" l="l"/>
            <a:pathLst>
              <a:path h="449111" w="449111">
                <a:moveTo>
                  <a:pt x="0" y="0"/>
                </a:moveTo>
                <a:lnTo>
                  <a:pt x="449111" y="0"/>
                </a:lnTo>
                <a:lnTo>
                  <a:pt x="449111" y="449111"/>
                </a:lnTo>
                <a:lnTo>
                  <a:pt x="0" y="449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68037" y="4368986"/>
            <a:ext cx="7007817" cy="251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9"/>
              </a:lnSpc>
            </a:pPr>
            <a:r>
              <a:rPr lang="en-US" sz="2188">
                <a:solidFill>
                  <a:srgbClr val="084C6E"/>
                </a:solidFill>
                <a:latin typeface="Open Sauce Bold"/>
              </a:rPr>
              <a:t>First Dataset: </a:t>
            </a:r>
            <a:r>
              <a:rPr lang="en-US" sz="2188">
                <a:solidFill>
                  <a:srgbClr val="084C6E"/>
                </a:solidFill>
                <a:latin typeface="Open Sauce"/>
              </a:rPr>
              <a:t>Use IMDB movie review csv file. Use the AI to analyze the comment rather the review is Positive or Negative.</a:t>
            </a:r>
          </a:p>
          <a:p>
            <a:pPr>
              <a:lnSpc>
                <a:spcPts val="2889"/>
              </a:lnSpc>
            </a:pPr>
          </a:p>
          <a:p>
            <a:pPr marL="0" indent="0" lvl="1">
              <a:lnSpc>
                <a:spcPts val="2889"/>
              </a:lnSpc>
              <a:spcBef>
                <a:spcPct val="0"/>
              </a:spcBef>
            </a:pPr>
            <a:r>
              <a:rPr lang="en-US" sz="2188">
                <a:solidFill>
                  <a:srgbClr val="084C6E"/>
                </a:solidFill>
                <a:latin typeface="Open Sauce Bold"/>
              </a:rPr>
              <a:t>Second Dataset: </a:t>
            </a:r>
            <a:r>
              <a:rPr lang="en-US" sz="2188">
                <a:solidFill>
                  <a:srgbClr val="084C6E"/>
                </a:solidFill>
                <a:latin typeface="Open Sauce"/>
              </a:rPr>
              <a:t>Use YouTube API and video ID, to let the AI that our group train analyse the comments.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503148" y="4014810"/>
            <a:ext cx="7091166" cy="5243490"/>
            <a:chOff x="0" y="0"/>
            <a:chExt cx="2017863" cy="14920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17863" cy="1492088"/>
            </a:xfrm>
            <a:custGeom>
              <a:avLst/>
              <a:gdLst/>
              <a:ahLst/>
              <a:cxnLst/>
              <a:rect r="r" b="b" t="t" l="l"/>
              <a:pathLst>
                <a:path h="1492088" w="2017863">
                  <a:moveTo>
                    <a:pt x="28386" y="0"/>
                  </a:moveTo>
                  <a:lnTo>
                    <a:pt x="1989477" y="0"/>
                  </a:lnTo>
                  <a:cubicBezTo>
                    <a:pt x="1997005" y="0"/>
                    <a:pt x="2004226" y="2991"/>
                    <a:pt x="2009549" y="8314"/>
                  </a:cubicBezTo>
                  <a:cubicBezTo>
                    <a:pt x="2014872" y="13637"/>
                    <a:pt x="2017863" y="20858"/>
                    <a:pt x="2017863" y="28386"/>
                  </a:cubicBezTo>
                  <a:lnTo>
                    <a:pt x="2017863" y="1463702"/>
                  </a:lnTo>
                  <a:cubicBezTo>
                    <a:pt x="2017863" y="1479379"/>
                    <a:pt x="2005154" y="1492088"/>
                    <a:pt x="1989477" y="1492088"/>
                  </a:cubicBezTo>
                  <a:lnTo>
                    <a:pt x="28386" y="1492088"/>
                  </a:lnTo>
                  <a:cubicBezTo>
                    <a:pt x="20858" y="1492088"/>
                    <a:pt x="13637" y="1489098"/>
                    <a:pt x="8314" y="1483774"/>
                  </a:cubicBezTo>
                  <a:cubicBezTo>
                    <a:pt x="2991" y="1478451"/>
                    <a:pt x="0" y="1471231"/>
                    <a:pt x="0" y="1463702"/>
                  </a:cubicBezTo>
                  <a:lnTo>
                    <a:pt x="0" y="28386"/>
                  </a:lnTo>
                  <a:cubicBezTo>
                    <a:pt x="0" y="20858"/>
                    <a:pt x="2991" y="13637"/>
                    <a:pt x="8314" y="8314"/>
                  </a:cubicBezTo>
                  <a:cubicBezTo>
                    <a:pt x="13637" y="2991"/>
                    <a:pt x="20858" y="0"/>
                    <a:pt x="2838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rnd">
              <a:solidFill>
                <a:srgbClr val="084C6E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2017863" cy="1520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394938" y="3710832"/>
            <a:ext cx="3949286" cy="607957"/>
            <a:chOff x="0" y="0"/>
            <a:chExt cx="1626782" cy="25042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26782" cy="250428"/>
            </a:xfrm>
            <a:custGeom>
              <a:avLst/>
              <a:gdLst/>
              <a:ahLst/>
              <a:cxnLst/>
              <a:rect r="r" b="b" t="t" l="l"/>
              <a:pathLst>
                <a:path h="250428" w="1626782">
                  <a:moveTo>
                    <a:pt x="123501" y="0"/>
                  </a:moveTo>
                  <a:lnTo>
                    <a:pt x="1503280" y="0"/>
                  </a:lnTo>
                  <a:cubicBezTo>
                    <a:pt x="1536035" y="0"/>
                    <a:pt x="1567448" y="13012"/>
                    <a:pt x="1590609" y="36173"/>
                  </a:cubicBezTo>
                  <a:cubicBezTo>
                    <a:pt x="1613770" y="59334"/>
                    <a:pt x="1626782" y="90747"/>
                    <a:pt x="1626782" y="123501"/>
                  </a:cubicBezTo>
                  <a:lnTo>
                    <a:pt x="1626782" y="126927"/>
                  </a:lnTo>
                  <a:cubicBezTo>
                    <a:pt x="1626782" y="195135"/>
                    <a:pt x="1571488" y="250428"/>
                    <a:pt x="1503280" y="250428"/>
                  </a:cubicBezTo>
                  <a:lnTo>
                    <a:pt x="123501" y="250428"/>
                  </a:lnTo>
                  <a:cubicBezTo>
                    <a:pt x="55293" y="250428"/>
                    <a:pt x="0" y="195135"/>
                    <a:pt x="0" y="126927"/>
                  </a:cubicBezTo>
                  <a:lnTo>
                    <a:pt x="0" y="123501"/>
                  </a:lnTo>
                  <a:cubicBezTo>
                    <a:pt x="0" y="55293"/>
                    <a:pt x="55293" y="0"/>
                    <a:pt x="1235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7C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rnd">
              <a:solidFill>
                <a:srgbClr val="084C6E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626782" cy="31710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marL="0" indent="0" lvl="0">
                <a:lnSpc>
                  <a:spcPts val="3753"/>
                </a:lnSpc>
                <a:spcBef>
                  <a:spcPct val="0"/>
                </a:spcBef>
              </a:pPr>
              <a:r>
                <a:rPr lang="en-US" sz="2502" spc="155">
                  <a:solidFill>
                    <a:srgbClr val="084C6E"/>
                  </a:solidFill>
                  <a:latin typeface="Open Sauce"/>
                </a:rPr>
                <a:t>   Preparation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754432" y="3765956"/>
            <a:ext cx="476171" cy="476171"/>
          </a:xfrm>
          <a:custGeom>
            <a:avLst/>
            <a:gdLst/>
            <a:ahLst/>
            <a:cxnLst/>
            <a:rect r="r" b="b" t="t" l="l"/>
            <a:pathLst>
              <a:path h="476171" w="476171">
                <a:moveTo>
                  <a:pt x="0" y="0"/>
                </a:moveTo>
                <a:lnTo>
                  <a:pt x="476171" y="0"/>
                </a:lnTo>
                <a:lnTo>
                  <a:pt x="476171" y="476171"/>
                </a:lnTo>
                <a:lnTo>
                  <a:pt x="0" y="476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184841" y="3793016"/>
            <a:ext cx="449111" cy="449111"/>
          </a:xfrm>
          <a:custGeom>
            <a:avLst/>
            <a:gdLst/>
            <a:ahLst/>
            <a:cxnLst/>
            <a:rect r="r" b="b" t="t" l="l"/>
            <a:pathLst>
              <a:path h="449111" w="449111">
                <a:moveTo>
                  <a:pt x="0" y="0"/>
                </a:moveTo>
                <a:lnTo>
                  <a:pt x="449112" y="0"/>
                </a:lnTo>
                <a:lnTo>
                  <a:pt x="449112" y="449111"/>
                </a:lnTo>
                <a:lnTo>
                  <a:pt x="0" y="449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681784" y="4308295"/>
            <a:ext cx="6734990" cy="368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8"/>
              </a:lnSpc>
            </a:pPr>
            <a:r>
              <a:rPr lang="en-US" sz="2104">
                <a:solidFill>
                  <a:srgbClr val="084C6E"/>
                </a:solidFill>
                <a:latin typeface="Open Sauce"/>
              </a:rPr>
              <a:t>1) Find the dataset for analyze</a:t>
            </a:r>
          </a:p>
          <a:p>
            <a:pPr algn="just">
              <a:lnSpc>
                <a:spcPts val="4208"/>
              </a:lnSpc>
            </a:pPr>
            <a:r>
              <a:rPr lang="en-US" sz="2104">
                <a:solidFill>
                  <a:srgbClr val="084C6E"/>
                </a:solidFill>
                <a:latin typeface="Open Sauce"/>
              </a:rPr>
              <a:t>2) Import the AI from Hugging Face to the program</a:t>
            </a:r>
          </a:p>
          <a:p>
            <a:pPr algn="just">
              <a:lnSpc>
                <a:spcPts val="4208"/>
              </a:lnSpc>
            </a:pPr>
            <a:r>
              <a:rPr lang="en-US" sz="2104">
                <a:solidFill>
                  <a:srgbClr val="084C6E"/>
                </a:solidFill>
                <a:latin typeface="Open Sauce"/>
              </a:rPr>
              <a:t>3) Import the dataset to the program and run it</a:t>
            </a:r>
          </a:p>
          <a:p>
            <a:pPr algn="just">
              <a:lnSpc>
                <a:spcPts val="4208"/>
              </a:lnSpc>
            </a:pPr>
            <a:r>
              <a:rPr lang="en-US" sz="2104">
                <a:solidFill>
                  <a:srgbClr val="084C6E"/>
                </a:solidFill>
                <a:latin typeface="Open Sauce"/>
              </a:rPr>
              <a:t>P.S. For the IMDB movie review file. It need to compress to a small size due to the spec of our PC are not capable for run all of the data</a:t>
            </a:r>
          </a:p>
          <a:p>
            <a:pPr algn="just" marL="0" indent="0" lvl="1">
              <a:lnSpc>
                <a:spcPts val="4208"/>
              </a:lnSpc>
            </a:pPr>
            <a:r>
              <a:rPr lang="en-US" sz="2104">
                <a:solidFill>
                  <a:srgbClr val="084C6E"/>
                </a:solidFill>
                <a:latin typeface="Open Sauce"/>
              </a:rPr>
              <a:t>4) Run all the code 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489603" y="2218993"/>
            <a:ext cx="7308793" cy="1304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4455" indent="-227228" lvl="1">
              <a:lnSpc>
                <a:spcPts val="3578"/>
              </a:lnSpc>
              <a:buFont typeface="Arial"/>
              <a:buChar char="•"/>
            </a:pPr>
            <a:r>
              <a:rPr lang="en-US" sz="2104">
                <a:solidFill>
                  <a:srgbClr val="084C6E"/>
                </a:solidFill>
                <a:latin typeface="Open Sauce"/>
              </a:rPr>
              <a:t>What dataset did you use for your project?</a:t>
            </a:r>
          </a:p>
          <a:p>
            <a:pPr marL="454455" indent="-227228" lvl="1">
              <a:lnSpc>
                <a:spcPts val="3578"/>
              </a:lnSpc>
              <a:buFont typeface="Arial"/>
              <a:buChar char="•"/>
            </a:pPr>
            <a:r>
              <a:rPr lang="en-US" sz="2104">
                <a:solidFill>
                  <a:srgbClr val="084C6E"/>
                </a:solidFill>
                <a:latin typeface="Open Sauce"/>
              </a:rPr>
              <a:t>How did you prepare the data for analysis?</a:t>
            </a:r>
          </a:p>
          <a:p>
            <a:pPr>
              <a:lnSpc>
                <a:spcPts val="3578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15389" y="2144196"/>
            <a:ext cx="13457222" cy="7114104"/>
          </a:xfrm>
          <a:custGeom>
            <a:avLst/>
            <a:gdLst/>
            <a:ahLst/>
            <a:cxnLst/>
            <a:rect r="r" b="b" t="t" l="l"/>
            <a:pathLst>
              <a:path h="7114104" w="13457222">
                <a:moveTo>
                  <a:pt x="0" y="0"/>
                </a:moveTo>
                <a:lnTo>
                  <a:pt x="13457222" y="0"/>
                </a:lnTo>
                <a:lnTo>
                  <a:pt x="13457222" y="7114104"/>
                </a:lnTo>
                <a:lnTo>
                  <a:pt x="0" y="7114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43224" y="4509987"/>
            <a:ext cx="7596425" cy="5336139"/>
          </a:xfrm>
          <a:custGeom>
            <a:avLst/>
            <a:gdLst/>
            <a:ahLst/>
            <a:cxnLst/>
            <a:rect r="r" b="b" t="t" l="l"/>
            <a:pathLst>
              <a:path h="5336139" w="7596425">
                <a:moveTo>
                  <a:pt x="0" y="0"/>
                </a:moveTo>
                <a:lnTo>
                  <a:pt x="7596425" y="0"/>
                </a:lnTo>
                <a:lnTo>
                  <a:pt x="7596425" y="5336139"/>
                </a:lnTo>
                <a:lnTo>
                  <a:pt x="0" y="5336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76200" cap="sq">
            <a:solidFill>
              <a:srgbClr val="FF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6136116" y="860191"/>
            <a:ext cx="6015768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84C6E"/>
                </a:solidFill>
                <a:latin typeface="Codec Pro Bold"/>
              </a:rPr>
              <a:t>DATASET (CSV)</a:t>
            </a:r>
          </a:p>
        </p:txBody>
      </p:sp>
      <p:sp>
        <p:nvSpPr>
          <p:cNvPr name="AutoShape 7" id="7"/>
          <p:cNvSpPr/>
          <p:nvPr/>
        </p:nvSpPr>
        <p:spPr>
          <a:xfrm>
            <a:off x="3864962" y="5143500"/>
            <a:ext cx="3578262" cy="0"/>
          </a:xfrm>
          <a:prstGeom prst="line">
            <a:avLst/>
          </a:prstGeom>
          <a:ln cap="flat" w="133350">
            <a:solidFill>
              <a:srgbClr val="FF0000"/>
            </a:solidFill>
            <a:prstDash val="solid"/>
            <a:headEnd type="triangle" len="med" w="lg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64589" y="1861049"/>
            <a:ext cx="12358821" cy="7397251"/>
          </a:xfrm>
          <a:custGeom>
            <a:avLst/>
            <a:gdLst/>
            <a:ahLst/>
            <a:cxnLst/>
            <a:rect r="r" b="b" t="t" l="l"/>
            <a:pathLst>
              <a:path h="7397251" w="12358821">
                <a:moveTo>
                  <a:pt x="0" y="0"/>
                </a:moveTo>
                <a:lnTo>
                  <a:pt x="12358822" y="0"/>
                </a:lnTo>
                <a:lnTo>
                  <a:pt x="12358822" y="7397251"/>
                </a:lnTo>
                <a:lnTo>
                  <a:pt x="0" y="7397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36116" y="860191"/>
            <a:ext cx="6015768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84C6E"/>
                </a:solidFill>
                <a:latin typeface="Codec Pro Bold"/>
              </a:rPr>
              <a:t>YOUTUBE API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62736" y="0"/>
            <a:ext cx="8925264" cy="10287000"/>
            <a:chOff x="0" y="0"/>
            <a:chExt cx="1190035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463" t="0" r="56137" b="0"/>
            <a:stretch>
              <a:fillRect/>
            </a:stretch>
          </p:blipFill>
          <p:spPr>
            <a:xfrm flipH="false" flipV="false">
              <a:off x="0" y="0"/>
              <a:ext cx="11900352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942034" y="3433746"/>
            <a:ext cx="1345966" cy="4114806"/>
            <a:chOff x="0" y="0"/>
            <a:chExt cx="354493" cy="10837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4493" cy="1083735"/>
            </a:xfrm>
            <a:custGeom>
              <a:avLst/>
              <a:gdLst/>
              <a:ahLst/>
              <a:cxnLst/>
              <a:rect r="r" b="b" t="t" l="l"/>
              <a:pathLst>
                <a:path h="1083735" w="354493">
                  <a:moveTo>
                    <a:pt x="0" y="0"/>
                  </a:moveTo>
                  <a:lnTo>
                    <a:pt x="354493" y="0"/>
                  </a:lnTo>
                  <a:lnTo>
                    <a:pt x="354493" y="1083735"/>
                  </a:lnTo>
                  <a:lnTo>
                    <a:pt x="0" y="1083735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54493" cy="1112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03406" y="865761"/>
            <a:ext cx="6903895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661"/>
              </a:lnSpc>
              <a:spcBef>
                <a:spcPct val="0"/>
              </a:spcBef>
            </a:pPr>
            <a:r>
              <a:rPr lang="en-US" sz="5551">
                <a:solidFill>
                  <a:srgbClr val="084C6E"/>
                </a:solidFill>
                <a:latin typeface="Codec Pro Bold"/>
              </a:rPr>
              <a:t>MODEL SELECTION AND TRAINING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957653"/>
            <a:ext cx="7308793" cy="85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8"/>
              </a:lnSpc>
            </a:pPr>
            <a:r>
              <a:rPr lang="en-US" sz="2104">
                <a:solidFill>
                  <a:srgbClr val="084C6E"/>
                </a:solidFill>
                <a:latin typeface="Open Sauce Bold"/>
              </a:rPr>
              <a:t>Why did you choose the specific Hugging Face pretrained model you used?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943426"/>
            <a:ext cx="7308793" cy="399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8"/>
              </a:lnSpc>
            </a:pPr>
            <a:r>
              <a:rPr lang="en-US" sz="2104">
                <a:solidFill>
                  <a:srgbClr val="084C6E"/>
                </a:solidFill>
                <a:latin typeface="Open Sauce"/>
              </a:rPr>
              <a:t>Llama 2 is a collection of pretrained and fine-tuned generative text models ranging in scale from 7 billion to 70 billion parameters.</a:t>
            </a:r>
          </a:p>
          <a:p>
            <a:pPr>
              <a:lnSpc>
                <a:spcPts val="3578"/>
              </a:lnSpc>
            </a:pPr>
          </a:p>
          <a:p>
            <a:pPr>
              <a:lnSpc>
                <a:spcPts val="3578"/>
              </a:lnSpc>
            </a:pPr>
            <a:r>
              <a:rPr lang="en-US" sz="2104">
                <a:solidFill>
                  <a:srgbClr val="084C6E"/>
                </a:solidFill>
                <a:latin typeface="Open Sauce"/>
              </a:rPr>
              <a:t>Meta developed and publicly released the Llama 2 family of large language models (LLMs), a collection of pretrained and fine-tuned generative text models ranging in scale from 7 billion to 70 billion parameters.</a:t>
            </a:r>
          </a:p>
          <a:p>
            <a:pPr>
              <a:lnSpc>
                <a:spcPts val="3578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62736" y="0"/>
            <a:ext cx="8925264" cy="10287000"/>
            <a:chOff x="0" y="0"/>
            <a:chExt cx="1190035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037" t="0" r="37168" b="0"/>
            <a:stretch>
              <a:fillRect/>
            </a:stretch>
          </p:blipFill>
          <p:spPr>
            <a:xfrm flipH="false" flipV="false">
              <a:off x="0" y="0"/>
              <a:ext cx="11900352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3406" y="865761"/>
            <a:ext cx="6903895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661"/>
              </a:lnSpc>
              <a:spcBef>
                <a:spcPct val="0"/>
              </a:spcBef>
            </a:pPr>
            <a:r>
              <a:rPr lang="en-US" sz="5551">
                <a:solidFill>
                  <a:srgbClr val="084C6E"/>
                </a:solidFill>
                <a:latin typeface="Codec Pro Bold"/>
              </a:rPr>
              <a:t>MODEL SELECTION AND TRAINING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57653"/>
            <a:ext cx="7308793" cy="85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8"/>
              </a:lnSpc>
            </a:pPr>
            <a:r>
              <a:rPr lang="en-US" sz="2104">
                <a:solidFill>
                  <a:srgbClr val="084C6E"/>
                </a:solidFill>
                <a:latin typeface="Open Sauce Bold"/>
              </a:rPr>
              <a:t>How did you train the model and evaluate its performance?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924376"/>
            <a:ext cx="7308793" cy="2758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8"/>
              </a:lnSpc>
            </a:pPr>
            <a:r>
              <a:rPr lang="en-US" sz="2604">
                <a:solidFill>
                  <a:srgbClr val="084C6E"/>
                </a:solidFill>
                <a:latin typeface="Open Sauce"/>
              </a:rPr>
              <a:t>Train this model by using KNN (K-Nearest Neighbor) and the SVM (Support Vector Machine) to check the accuracy of the code; rather the code analyze the comments accurately or not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DAF1WLfjzmQ</dc:identifier>
  <dcterms:modified xsi:type="dcterms:W3CDTF">2011-08-01T06:04:30Z</dcterms:modified>
  <cp:revision>1</cp:revision>
  <dc:title>Hugging Face : Group 4</dc:title>
</cp:coreProperties>
</file>